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188183858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60" d="100"/>
          <a:sy n="60" d="100"/>
        </p:scale>
        <p:origin x="11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363FD2-E7D7-45DE-8F71-743C40343D09}" type="datetimeFigureOut">
              <a:rPr lang="en-IN" smtClean="0"/>
              <a:t>16-06-2026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44E4A3-5394-4C98-AF42-1929544FA40F}" type="slidenum">
              <a:rPr lang="en-IN" smtClean="0"/>
              <a:t>‹#›</a:t>
            </a:fld>
            <a:endParaRPr lang="en-IN"/>
          </a:p>
        </p:txBody>
      </p:sp>
    </p:spTree>
    <p:extLst>
      <p:ext uri="{BB962C8B-B14F-4D97-AF65-F5344CB8AC3E}">
        <p14:creationId xmlns:p14="http://schemas.microsoft.com/office/powerpoint/2010/main" val="1372157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17D96-39C6-4B64-013A-194B7F0D5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E1FC3-5EE9-CCE0-447D-565EE7601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951A9D-E6C6-47B3-6FA0-AE7097142E5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0D13F32-67B5-E8C8-8CFA-8BE14B3E315B}"/>
              </a:ext>
            </a:extLst>
          </p:cNvPr>
          <p:cNvSpPr>
            <a:spLocks noGrp="1"/>
          </p:cNvSpPr>
          <p:nvPr>
            <p:ph type="sldNum" sz="quarter" idx="5"/>
          </p:nvPr>
        </p:nvSpPr>
        <p:spPr/>
        <p:txBody>
          <a:bodyPr/>
          <a:lstStyle/>
          <a:p>
            <a:fld id="{D61BDA55-999B-48F9-8E62-FEF6B1CCDD41}" type="slidenum">
              <a:rPr lang="en-IN" smtClean="0"/>
              <a:t>1</a:t>
            </a:fld>
            <a:endParaRPr lang="en-IN"/>
          </a:p>
        </p:txBody>
      </p:sp>
    </p:spTree>
    <p:extLst>
      <p:ext uri="{BB962C8B-B14F-4D97-AF65-F5344CB8AC3E}">
        <p14:creationId xmlns:p14="http://schemas.microsoft.com/office/powerpoint/2010/main" val="2679441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F588F-3189-D2DB-34C5-072F87D81F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E7567BE-0D38-23A7-85DF-5DCC57A48C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48A19F5-04C0-15EB-444F-E69597D80A8A}"/>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5" name="Footer Placeholder 4">
            <a:extLst>
              <a:ext uri="{FF2B5EF4-FFF2-40B4-BE49-F238E27FC236}">
                <a16:creationId xmlns:a16="http://schemas.microsoft.com/office/drawing/2014/main" id="{760C7D1D-E2C1-64E1-4408-36FE88E4A2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2B5FC1-1F34-4C49-0A9A-4401332242AD}"/>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3785297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74A9-6115-6A64-9ECE-3C7F7A4EDC1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6ABB80-2CB4-7C0B-74D6-A4A68952C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594ED64-7F89-D76A-D487-383D459C7D02}"/>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5" name="Footer Placeholder 4">
            <a:extLst>
              <a:ext uri="{FF2B5EF4-FFF2-40B4-BE49-F238E27FC236}">
                <a16:creationId xmlns:a16="http://schemas.microsoft.com/office/drawing/2014/main" id="{E6E8F696-AE63-C1F2-757A-2DB9326A409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03F6CEF-53B8-2560-92EC-AD0711B898AD}"/>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2639717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4B715-9270-6EA9-2003-2F80AEE8A8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0256374-4D5F-2243-0430-F4F61D6411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B3134A-670B-AD41-A27D-C5F0E70E0466}"/>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5" name="Footer Placeholder 4">
            <a:extLst>
              <a:ext uri="{FF2B5EF4-FFF2-40B4-BE49-F238E27FC236}">
                <a16:creationId xmlns:a16="http://schemas.microsoft.com/office/drawing/2014/main" id="{6ACCF85F-64E7-5B3C-8D18-887009123E8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4EA19F-5AFF-7087-61D5-514B724FD40C}"/>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2415759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AA75-3F5E-D2A3-8C9A-FD40DF3439F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13B29C-A275-D166-147D-2398C6C450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B4ED46A-4FD9-F76B-F5D1-2561086AF2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1B0B6DF-D41A-B417-995A-1D0BA64AC54B}"/>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6" name="Footer Placeholder 5">
            <a:extLst>
              <a:ext uri="{FF2B5EF4-FFF2-40B4-BE49-F238E27FC236}">
                <a16:creationId xmlns:a16="http://schemas.microsoft.com/office/drawing/2014/main" id="{71D62B11-468E-9E3C-662C-E0E167A1A2E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4BB8889-C364-C7D6-6711-D76991FA7104}"/>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1390519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E5264-FF2C-7D03-4B8D-E7ACFC0B5D4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526EC4C-8FBD-CECA-C76D-D4591FE92E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E7623C-A068-BC12-5BA2-1F6045C75C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1F0378B-079D-CDEB-C46D-937FDB19E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37CFC9-3C4B-6578-C6F4-8CB0647326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7B9E944-9E1F-F0F8-760B-E2A65085FEBB}"/>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8" name="Footer Placeholder 7">
            <a:extLst>
              <a:ext uri="{FF2B5EF4-FFF2-40B4-BE49-F238E27FC236}">
                <a16:creationId xmlns:a16="http://schemas.microsoft.com/office/drawing/2014/main" id="{B69D5854-A79E-2E8E-FA5C-841F3004B18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8210333-4653-D088-FC64-3F44E510BC30}"/>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3886696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80A00-77D8-2587-0FA8-DE90AF3C700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5D75FBE-B239-C8D1-7208-3F7D0ED90F9F}"/>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4" name="Footer Placeholder 3">
            <a:extLst>
              <a:ext uri="{FF2B5EF4-FFF2-40B4-BE49-F238E27FC236}">
                <a16:creationId xmlns:a16="http://schemas.microsoft.com/office/drawing/2014/main" id="{69029119-73A3-7308-7745-228CB88760C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C8F4EAB-B8ED-A274-1033-EC2E8A852FF2}"/>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193608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0881E8-C881-EAFF-9EAC-D9BD83A641B8}"/>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3" name="Footer Placeholder 2">
            <a:extLst>
              <a:ext uri="{FF2B5EF4-FFF2-40B4-BE49-F238E27FC236}">
                <a16:creationId xmlns:a16="http://schemas.microsoft.com/office/drawing/2014/main" id="{23570500-3EAE-479D-92DB-7596E22936D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EA5BC89-25C4-8223-B1A5-DA9A35909E7F}"/>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2678175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AFE1-6493-7887-61F7-FC93C92D94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A3DB33C-2318-C1FF-8C38-01514B5DF0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11A1203-A219-53C1-9CB8-19620F5AF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C55987-9F73-1222-09D2-BF1A2BD5DB67}"/>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6" name="Footer Placeholder 5">
            <a:extLst>
              <a:ext uri="{FF2B5EF4-FFF2-40B4-BE49-F238E27FC236}">
                <a16:creationId xmlns:a16="http://schemas.microsoft.com/office/drawing/2014/main" id="{762E2176-D311-4680-ED05-408DFF6C91B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181022D-D1FD-B1C8-2BEE-77096B69D053}"/>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3683169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5E096-9D32-EE3E-D3A9-AA0EDA728A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1CF0500-2A1C-2D6E-CC73-7928EEED69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C71E408-C7EC-11AF-AA70-F6E242DD3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601ACD-CD9E-D785-A75C-41014DA046CB}"/>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6" name="Footer Placeholder 5">
            <a:extLst>
              <a:ext uri="{FF2B5EF4-FFF2-40B4-BE49-F238E27FC236}">
                <a16:creationId xmlns:a16="http://schemas.microsoft.com/office/drawing/2014/main" id="{3B8E1213-86A0-A918-BE51-2CEA3B63082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E1D4D2-05DE-AA5D-7B39-13B6954C0CCC}"/>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2254791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372C-BC20-AF36-907A-45C54808B2B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EF34EC7-2E35-7E7A-8F4C-7341AEC3E0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BE8CB38-0737-A585-4026-0543D5875477}"/>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5" name="Footer Placeholder 4">
            <a:extLst>
              <a:ext uri="{FF2B5EF4-FFF2-40B4-BE49-F238E27FC236}">
                <a16:creationId xmlns:a16="http://schemas.microsoft.com/office/drawing/2014/main" id="{C608444E-535C-30F7-940F-380FFCEC5FD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5960B7-BEE2-2292-F0C5-77EC98E69BCB}"/>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2984893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61818-65DE-38E2-2EE7-41B662644B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382DEAC-4558-D4F0-3E38-B0BA0E7724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72E976E-6DFB-7A18-2A2A-294B21E5CF70}"/>
              </a:ext>
            </a:extLst>
          </p:cNvPr>
          <p:cNvSpPr>
            <a:spLocks noGrp="1"/>
          </p:cNvSpPr>
          <p:nvPr>
            <p:ph type="dt" sz="half" idx="10"/>
          </p:nvPr>
        </p:nvSpPr>
        <p:spPr/>
        <p:txBody>
          <a:bodyPr/>
          <a:lstStyle/>
          <a:p>
            <a:fld id="{C2AC1CF4-FA4E-4BD5-BF5B-71115EC5B625}" type="datetimeFigureOut">
              <a:rPr lang="en-IN" smtClean="0"/>
              <a:t>16-06-2026</a:t>
            </a:fld>
            <a:endParaRPr lang="en-IN"/>
          </a:p>
        </p:txBody>
      </p:sp>
      <p:sp>
        <p:nvSpPr>
          <p:cNvPr id="5" name="Footer Placeholder 4">
            <a:extLst>
              <a:ext uri="{FF2B5EF4-FFF2-40B4-BE49-F238E27FC236}">
                <a16:creationId xmlns:a16="http://schemas.microsoft.com/office/drawing/2014/main" id="{4B4E0BBA-22E0-D17C-FDD2-38278B1978B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AE34F1D-965A-CDD8-752C-932D3BF1C8C6}"/>
              </a:ext>
            </a:extLst>
          </p:cNvPr>
          <p:cNvSpPr>
            <a:spLocks noGrp="1"/>
          </p:cNvSpPr>
          <p:nvPr>
            <p:ph type="sldNum" sz="quarter" idx="12"/>
          </p:nvPr>
        </p:nvSpPr>
        <p:spPr/>
        <p:txBody>
          <a:bodyPr/>
          <a:lstStyle/>
          <a:p>
            <a:fld id="{F345B54E-F606-4E71-A422-3D1E2DDE2365}" type="slidenum">
              <a:rPr lang="en-IN" smtClean="0"/>
              <a:t>‹#›</a:t>
            </a:fld>
            <a:endParaRPr lang="en-IN"/>
          </a:p>
        </p:txBody>
      </p:sp>
    </p:spTree>
    <p:extLst>
      <p:ext uri="{BB962C8B-B14F-4D97-AF65-F5344CB8AC3E}">
        <p14:creationId xmlns:p14="http://schemas.microsoft.com/office/powerpoint/2010/main" val="3818467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B46C4A-A457-CBE1-35C1-0FF0FE8FF8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3AC8571-1288-C488-844B-A0FE4D80D6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C33F4A8-DBCB-D703-5B44-0B3EEDBB29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AC1CF4-FA4E-4BD5-BF5B-71115EC5B625}" type="datetimeFigureOut">
              <a:rPr lang="en-IN" smtClean="0"/>
              <a:t>16-06-2026</a:t>
            </a:fld>
            <a:endParaRPr lang="en-IN"/>
          </a:p>
        </p:txBody>
      </p:sp>
      <p:sp>
        <p:nvSpPr>
          <p:cNvPr id="5" name="Footer Placeholder 4">
            <a:extLst>
              <a:ext uri="{FF2B5EF4-FFF2-40B4-BE49-F238E27FC236}">
                <a16:creationId xmlns:a16="http://schemas.microsoft.com/office/drawing/2014/main" id="{F09E138A-6268-0EA6-9DDC-8174471C3F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CFCAF00B-B8CD-7271-D699-DAB2D312AC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45B54E-F606-4E71-A422-3D1E2DDE2365}" type="slidenum">
              <a:rPr lang="en-IN" smtClean="0"/>
              <a:t>‹#›</a:t>
            </a:fld>
            <a:endParaRPr lang="en-IN"/>
          </a:p>
        </p:txBody>
      </p:sp>
    </p:spTree>
    <p:extLst>
      <p:ext uri="{BB962C8B-B14F-4D97-AF65-F5344CB8AC3E}">
        <p14:creationId xmlns:p14="http://schemas.microsoft.com/office/powerpoint/2010/main" val="2959194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C3560-A62A-CE68-5C56-8FC70299DB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B141F3-B9DB-AC7F-D5A4-28D587F81CB1}"/>
              </a:ext>
            </a:extLst>
          </p:cNvPr>
          <p:cNvSpPr>
            <a:spLocks noGrp="1"/>
          </p:cNvSpPr>
          <p:nvPr>
            <p:ph type="title"/>
          </p:nvPr>
        </p:nvSpPr>
        <p:spPr>
          <a:xfrm>
            <a:off x="387647" y="-183306"/>
            <a:ext cx="11306175" cy="1387275"/>
          </a:xfrm>
        </p:spPr>
        <p:txBody>
          <a:bodyPr/>
          <a:lstStyle/>
          <a:p>
            <a:r>
              <a:rPr lang="en-US" sz="2400" b="1" dirty="0">
                <a:latin typeface="Aptos" panose="020B0004020202020204" pitchFamily="34" charset="0"/>
              </a:rPr>
              <a:t>FOUNDING team</a:t>
            </a:r>
            <a:r>
              <a:rPr lang="en-US" sz="2400" dirty="0">
                <a:latin typeface="Aptos" panose="020B0004020202020204" pitchFamily="34" charset="0"/>
              </a:rPr>
              <a:t> </a:t>
            </a:r>
            <a:r>
              <a:rPr lang="en-US" dirty="0">
                <a:latin typeface="Aptos" panose="020B0004020202020204" pitchFamily="34" charset="0"/>
              </a:rPr>
              <a:t>- </a:t>
            </a:r>
            <a:r>
              <a:rPr lang="en-US" sz="2400" b="0" i="0" dirty="0">
                <a:solidFill>
                  <a:srgbClr val="0F0D0B"/>
                </a:solidFill>
                <a:effectLst/>
                <a:latin typeface="Diatype"/>
              </a:rPr>
              <a:t>Experienced professionals with expertise in engineering, renewable energy, and project management</a:t>
            </a:r>
            <a:endParaRPr lang="en-US" dirty="0">
              <a:latin typeface="Aptos" panose="020B0004020202020204" pitchFamily="34" charset="0"/>
            </a:endParaRPr>
          </a:p>
        </p:txBody>
      </p:sp>
      <p:sp>
        <p:nvSpPr>
          <p:cNvPr id="9" name="Rectangle 8">
            <a:extLst>
              <a:ext uri="{FF2B5EF4-FFF2-40B4-BE49-F238E27FC236}">
                <a16:creationId xmlns:a16="http://schemas.microsoft.com/office/drawing/2014/main" id="{1AADC066-0DF7-60BB-EF68-1202F12C8B48}"/>
              </a:ext>
            </a:extLst>
          </p:cNvPr>
          <p:cNvSpPr/>
          <p:nvPr/>
        </p:nvSpPr>
        <p:spPr>
          <a:xfrm>
            <a:off x="387647" y="3471279"/>
            <a:ext cx="1936376" cy="1528495"/>
          </a:xfrm>
          <a:prstGeom prst="rect">
            <a:avLst/>
          </a:prstGeom>
          <a:solidFill>
            <a:srgbClr val="003DA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r>
              <a:rPr lang="en-US" sz="1200" b="1" dirty="0">
                <a:latin typeface="Aptos" panose="020B0004020202020204" pitchFamily="34" charset="0"/>
              </a:rPr>
              <a:t>Background and Experience</a:t>
            </a:r>
          </a:p>
        </p:txBody>
      </p:sp>
      <p:sp>
        <p:nvSpPr>
          <p:cNvPr id="10" name="Rectangle 9">
            <a:extLst>
              <a:ext uri="{FF2B5EF4-FFF2-40B4-BE49-F238E27FC236}">
                <a16:creationId xmlns:a16="http://schemas.microsoft.com/office/drawing/2014/main" id="{0E55D352-BDED-88ED-0A66-6365804B9E62}"/>
              </a:ext>
            </a:extLst>
          </p:cNvPr>
          <p:cNvSpPr/>
          <p:nvPr/>
        </p:nvSpPr>
        <p:spPr>
          <a:xfrm>
            <a:off x="387647" y="5095002"/>
            <a:ext cx="1936376" cy="636494"/>
          </a:xfrm>
          <a:prstGeom prst="rect">
            <a:avLst/>
          </a:prstGeom>
          <a:solidFill>
            <a:srgbClr val="003DA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r>
              <a:rPr lang="en-US" sz="1200" b="1" dirty="0">
                <a:latin typeface="Aptos" panose="020B0004020202020204" pitchFamily="34" charset="0"/>
              </a:rPr>
              <a:t>Education </a:t>
            </a:r>
          </a:p>
        </p:txBody>
      </p:sp>
      <p:sp>
        <p:nvSpPr>
          <p:cNvPr id="11" name="Rectangle 10">
            <a:extLst>
              <a:ext uri="{FF2B5EF4-FFF2-40B4-BE49-F238E27FC236}">
                <a16:creationId xmlns:a16="http://schemas.microsoft.com/office/drawing/2014/main" id="{F939FC7F-26CA-6310-59FF-F243C27ACD77}"/>
              </a:ext>
            </a:extLst>
          </p:cNvPr>
          <p:cNvSpPr/>
          <p:nvPr/>
        </p:nvSpPr>
        <p:spPr>
          <a:xfrm>
            <a:off x="387647" y="5939520"/>
            <a:ext cx="1936376" cy="636494"/>
          </a:xfrm>
          <a:prstGeom prst="rect">
            <a:avLst/>
          </a:prstGeom>
          <a:solidFill>
            <a:srgbClr val="003DA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r>
              <a:rPr lang="en-US" sz="1200" b="1">
                <a:latin typeface="Aptos" panose="020B0004020202020204" pitchFamily="34" charset="0"/>
              </a:rPr>
              <a:t>Current role</a:t>
            </a:r>
            <a:endParaRPr lang="en-US" sz="1200" b="1" dirty="0">
              <a:latin typeface="Aptos" panose="020B0004020202020204" pitchFamily="34" charset="0"/>
            </a:endParaRPr>
          </a:p>
        </p:txBody>
      </p:sp>
      <p:sp>
        <p:nvSpPr>
          <p:cNvPr id="12" name="Rectangle 11">
            <a:extLst>
              <a:ext uri="{FF2B5EF4-FFF2-40B4-BE49-F238E27FC236}">
                <a16:creationId xmlns:a16="http://schemas.microsoft.com/office/drawing/2014/main" id="{384CD9B8-F6AC-B387-D3BE-70D3245BF6B3}"/>
              </a:ext>
            </a:extLst>
          </p:cNvPr>
          <p:cNvSpPr/>
          <p:nvPr/>
        </p:nvSpPr>
        <p:spPr>
          <a:xfrm>
            <a:off x="2620817" y="3471279"/>
            <a:ext cx="3086300" cy="1528495"/>
          </a:xfrm>
          <a:prstGeom prst="rect">
            <a:avLst/>
          </a:prstGeom>
          <a:solidFill>
            <a:srgbClr val="0089EB"/>
          </a:solidFill>
          <a:ln>
            <a:noFill/>
          </a:ln>
        </p:spPr>
        <p:style>
          <a:lnRef idx="0">
            <a:schemeClr val="accent1"/>
          </a:lnRef>
          <a:fillRef idx="1">
            <a:schemeClr val="accent1"/>
          </a:fillRef>
          <a:effectRef idx="0">
            <a:schemeClr val="dk1"/>
          </a:effectRef>
          <a:fontRef idx="minor">
            <a:schemeClr val="lt1"/>
          </a:fontRef>
        </p:style>
        <p:txBody>
          <a:bodyPr rtlCol="0" anchor="ctr"/>
          <a:lstStyle/>
          <a:p>
            <a:pPr fontAlgn="base"/>
            <a:r>
              <a:rPr lang="en-US" sz="1000" dirty="0">
                <a:latin typeface="Aptos" panose="020B0004020202020204" pitchFamily="34" charset="0"/>
              </a:rPr>
              <a:t>Professional experience of 33 years in Renewable Energy, Project construction such as Green Hydrogen, Green Ammonia, Wind &amp; Solar power plants. With expertise in Electrical Engineering and sub-station contracts, project development in land </a:t>
            </a:r>
            <a:r>
              <a:rPr lang="en-US" sz="1000" dirty="0" err="1">
                <a:latin typeface="Aptos" panose="020B0004020202020204" pitchFamily="34" charset="0"/>
              </a:rPr>
              <a:t>acquision</a:t>
            </a:r>
            <a:r>
              <a:rPr lang="en-US" sz="1000" dirty="0">
                <a:latin typeface="Aptos" panose="020B0004020202020204" pitchFamily="34" charset="0"/>
              </a:rPr>
              <a:t>, power evacuation and electrical connectivity in India and Middle-east Asia.</a:t>
            </a:r>
          </a:p>
          <a:p>
            <a:pPr fontAlgn="base"/>
            <a:r>
              <a:rPr lang="en-US" sz="1000" dirty="0">
                <a:latin typeface="Aptos" panose="020B0004020202020204" pitchFamily="34" charset="0"/>
              </a:rPr>
              <a:t>Commissioned RE – 2500MW, 100 Substations and up to 400KV </a:t>
            </a:r>
          </a:p>
        </p:txBody>
      </p:sp>
      <p:sp>
        <p:nvSpPr>
          <p:cNvPr id="15" name="Rectangle 14">
            <a:extLst>
              <a:ext uri="{FF2B5EF4-FFF2-40B4-BE49-F238E27FC236}">
                <a16:creationId xmlns:a16="http://schemas.microsoft.com/office/drawing/2014/main" id="{349ABD10-12F0-65EE-56A0-F636A2BE1BD1}"/>
              </a:ext>
            </a:extLst>
          </p:cNvPr>
          <p:cNvSpPr/>
          <p:nvPr/>
        </p:nvSpPr>
        <p:spPr>
          <a:xfrm>
            <a:off x="2620817" y="5122273"/>
            <a:ext cx="3086300" cy="636494"/>
          </a:xfrm>
          <a:prstGeom prst="rect">
            <a:avLst/>
          </a:prstGeom>
          <a:solidFill>
            <a:srgbClr val="0089EB"/>
          </a:solidFill>
          <a:ln>
            <a:noFill/>
          </a:ln>
        </p:spPr>
        <p:style>
          <a:lnRef idx="0">
            <a:schemeClr val="accent1"/>
          </a:lnRef>
          <a:fillRef idx="1">
            <a:schemeClr val="accent1"/>
          </a:fillRef>
          <a:effectRef idx="0">
            <a:schemeClr val="dk1"/>
          </a:effectRef>
          <a:fontRef idx="minor">
            <a:schemeClr val="lt1"/>
          </a:fontRef>
        </p:style>
        <p:txBody>
          <a:bodyPr rtlCol="0" anchor="ctr"/>
          <a:lstStyle/>
          <a:p>
            <a:pPr fontAlgn="base"/>
            <a:endParaRPr lang="en-US" sz="1100" dirty="0">
              <a:latin typeface="Aptos" panose="020B0004020202020204" pitchFamily="34" charset="0"/>
            </a:endParaRPr>
          </a:p>
          <a:p>
            <a:pPr marL="171450" indent="-171450">
              <a:lnSpc>
                <a:spcPct val="100000"/>
              </a:lnSpc>
              <a:buFont typeface="Arial" panose="020B0604020202020204" pitchFamily="34" charset="0"/>
              <a:buChar char="•"/>
            </a:pPr>
            <a:r>
              <a:rPr lang="en-US" sz="1100" dirty="0">
                <a:latin typeface="Aptos" panose="020B0004020202020204" pitchFamily="34" charset="0"/>
              </a:rPr>
              <a:t>MBA Operations with Electrical Engineering</a:t>
            </a:r>
          </a:p>
        </p:txBody>
      </p:sp>
      <p:sp>
        <p:nvSpPr>
          <p:cNvPr id="18" name="Rectangle 17">
            <a:extLst>
              <a:ext uri="{FF2B5EF4-FFF2-40B4-BE49-F238E27FC236}">
                <a16:creationId xmlns:a16="http://schemas.microsoft.com/office/drawing/2014/main" id="{B105C36A-4C79-494D-A168-564395475711}"/>
              </a:ext>
            </a:extLst>
          </p:cNvPr>
          <p:cNvSpPr/>
          <p:nvPr/>
        </p:nvSpPr>
        <p:spPr>
          <a:xfrm>
            <a:off x="2620817" y="5939520"/>
            <a:ext cx="3086300" cy="636494"/>
          </a:xfrm>
          <a:prstGeom prst="rect">
            <a:avLst/>
          </a:prstGeom>
          <a:solidFill>
            <a:srgbClr val="0089E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r>
              <a:rPr lang="en-US" sz="1100" dirty="0">
                <a:latin typeface="Aptos" panose="020B0004020202020204" pitchFamily="34" charset="0"/>
              </a:rPr>
              <a:t>Chief Operating Officer</a:t>
            </a:r>
          </a:p>
        </p:txBody>
      </p:sp>
      <p:sp>
        <p:nvSpPr>
          <p:cNvPr id="23" name="Rectangle 22">
            <a:extLst>
              <a:ext uri="{FF2B5EF4-FFF2-40B4-BE49-F238E27FC236}">
                <a16:creationId xmlns:a16="http://schemas.microsoft.com/office/drawing/2014/main" id="{E3F86BFA-3DD7-B6A6-054B-2A73310B4659}"/>
              </a:ext>
            </a:extLst>
          </p:cNvPr>
          <p:cNvSpPr/>
          <p:nvPr/>
        </p:nvSpPr>
        <p:spPr>
          <a:xfrm>
            <a:off x="3412741" y="2829866"/>
            <a:ext cx="1721224" cy="492777"/>
          </a:xfrm>
          <a:prstGeom prst="rect">
            <a:avLst/>
          </a:prstGeom>
          <a:solidFill>
            <a:srgbClr val="003DA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r>
              <a:rPr lang="en-US" sz="1100" b="1" dirty="0">
                <a:latin typeface="Aptos" panose="020B0004020202020204" pitchFamily="34" charset="0"/>
              </a:rPr>
              <a:t>Thiyagarajan S</a:t>
            </a:r>
          </a:p>
        </p:txBody>
      </p:sp>
      <p:pic>
        <p:nvPicPr>
          <p:cNvPr id="3" name="Picture 2" descr="A logo with text and symbols">
            <a:extLst>
              <a:ext uri="{FF2B5EF4-FFF2-40B4-BE49-F238E27FC236}">
                <a16:creationId xmlns:a16="http://schemas.microsoft.com/office/drawing/2014/main" id="{7D7FB6C0-B8E1-567B-F13A-C1C1E5883C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051" y="1203969"/>
            <a:ext cx="1387275" cy="1387275"/>
          </a:xfrm>
          <a:prstGeom prst="rect">
            <a:avLst/>
          </a:prstGeom>
        </p:spPr>
      </p:pic>
      <p:pic>
        <p:nvPicPr>
          <p:cNvPr id="5" name="Picture 4">
            <a:extLst>
              <a:ext uri="{FF2B5EF4-FFF2-40B4-BE49-F238E27FC236}">
                <a16:creationId xmlns:a16="http://schemas.microsoft.com/office/drawing/2014/main" id="{365F4108-E402-3CB4-D1D0-173062987F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373283" y="1203969"/>
            <a:ext cx="1832334" cy="1615352"/>
          </a:xfrm>
          <a:prstGeom prst="rect">
            <a:avLst/>
          </a:prstGeom>
        </p:spPr>
      </p:pic>
      <p:sp>
        <p:nvSpPr>
          <p:cNvPr id="4" name="Rectangle 3">
            <a:extLst>
              <a:ext uri="{FF2B5EF4-FFF2-40B4-BE49-F238E27FC236}">
                <a16:creationId xmlns:a16="http://schemas.microsoft.com/office/drawing/2014/main" id="{3F886445-909F-28E8-F57C-2B5CAF97F674}"/>
              </a:ext>
            </a:extLst>
          </p:cNvPr>
          <p:cNvSpPr/>
          <p:nvPr/>
        </p:nvSpPr>
        <p:spPr>
          <a:xfrm>
            <a:off x="6305571" y="3553273"/>
            <a:ext cx="3086300" cy="1730544"/>
          </a:xfrm>
          <a:prstGeom prst="rect">
            <a:avLst/>
          </a:prstGeom>
          <a:solidFill>
            <a:srgbClr val="0089E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just" fontAlgn="base"/>
            <a:r>
              <a:rPr lang="en-US" sz="1000" dirty="0">
                <a:latin typeface="Aptos" panose="020B0004020202020204" pitchFamily="34" charset="0"/>
              </a:rPr>
              <a:t>Professional experience of 36 years in Hydrogen and Fuel cell Technology and 20 years of Automotive Power train Technologies.  With expertise in Fuel Cell System, Li-ion Battery, System and control Engineering  delivered BEV and FCEV power trains for various vehicles. Designed and developed Fuel cell and  Battery Electric  Cars, Buses. Worked on projects with OEM for facilitation of commercial exploitation of greener Hydrogen and Electricity. Created facility for evaluation of performance  fuel cell EV power train </a:t>
            </a:r>
          </a:p>
        </p:txBody>
      </p:sp>
      <p:sp>
        <p:nvSpPr>
          <p:cNvPr id="6" name="Rectangle 5">
            <a:extLst>
              <a:ext uri="{FF2B5EF4-FFF2-40B4-BE49-F238E27FC236}">
                <a16:creationId xmlns:a16="http://schemas.microsoft.com/office/drawing/2014/main" id="{3AD1ADA5-4785-9A8A-FDA5-BBD568A8A8C1}"/>
              </a:ext>
            </a:extLst>
          </p:cNvPr>
          <p:cNvSpPr/>
          <p:nvPr/>
        </p:nvSpPr>
        <p:spPr>
          <a:xfrm>
            <a:off x="6305571" y="5345187"/>
            <a:ext cx="3086300" cy="636494"/>
          </a:xfrm>
          <a:prstGeom prst="rect">
            <a:avLst/>
          </a:prstGeom>
          <a:solidFill>
            <a:srgbClr val="0089EB"/>
          </a:solidFill>
          <a:ln>
            <a:noFill/>
          </a:ln>
        </p:spPr>
        <p:style>
          <a:lnRef idx="0">
            <a:schemeClr val="accent1"/>
          </a:lnRef>
          <a:fillRef idx="1">
            <a:schemeClr val="accent1"/>
          </a:fillRef>
          <a:effectRef idx="0">
            <a:schemeClr val="dk1"/>
          </a:effectRef>
          <a:fontRef idx="minor">
            <a:schemeClr val="lt1"/>
          </a:fontRef>
        </p:style>
        <p:txBody>
          <a:bodyPr rtlCol="0" anchor="ctr"/>
          <a:lstStyle/>
          <a:p>
            <a:pPr fontAlgn="base"/>
            <a:endParaRPr lang="en-US" sz="1100" dirty="0">
              <a:latin typeface="Aptos" panose="020B0004020202020204" pitchFamily="34" charset="0"/>
            </a:endParaRPr>
          </a:p>
          <a:p>
            <a:pPr marL="171450" indent="-171450">
              <a:lnSpc>
                <a:spcPct val="100000"/>
              </a:lnSpc>
              <a:buFont typeface="Arial" panose="020B0604020202020204" pitchFamily="34" charset="0"/>
              <a:buChar char="•"/>
            </a:pPr>
            <a:r>
              <a:rPr lang="en-US" sz="1100" dirty="0" err="1">
                <a:latin typeface="Aptos" panose="020B0004020202020204" pitchFamily="34" charset="0"/>
              </a:rPr>
              <a:t>M.Tech</a:t>
            </a:r>
            <a:r>
              <a:rPr lang="en-US" sz="1100" dirty="0">
                <a:latin typeface="Aptos" panose="020B0004020202020204" pitchFamily="34" charset="0"/>
              </a:rPr>
              <a:t> in Materials Engineering and Doctorate in Chemistry</a:t>
            </a:r>
          </a:p>
        </p:txBody>
      </p:sp>
      <p:sp>
        <p:nvSpPr>
          <p:cNvPr id="7" name="Rectangle 6">
            <a:extLst>
              <a:ext uri="{FF2B5EF4-FFF2-40B4-BE49-F238E27FC236}">
                <a16:creationId xmlns:a16="http://schemas.microsoft.com/office/drawing/2014/main" id="{F8F3BAFD-7B16-9E6E-488B-CA324D2770B6}"/>
              </a:ext>
            </a:extLst>
          </p:cNvPr>
          <p:cNvSpPr/>
          <p:nvPr/>
        </p:nvSpPr>
        <p:spPr>
          <a:xfrm>
            <a:off x="6305571" y="6042809"/>
            <a:ext cx="3086300" cy="636494"/>
          </a:xfrm>
          <a:prstGeom prst="rect">
            <a:avLst/>
          </a:prstGeom>
          <a:solidFill>
            <a:srgbClr val="0089E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r>
              <a:rPr lang="en-US" sz="1100" dirty="0">
                <a:latin typeface="Aptos" panose="020B0004020202020204" pitchFamily="34" charset="0"/>
              </a:rPr>
              <a:t>Chief Technology Officer</a:t>
            </a:r>
          </a:p>
        </p:txBody>
      </p:sp>
      <p:sp>
        <p:nvSpPr>
          <p:cNvPr id="8" name="Rectangle 7">
            <a:extLst>
              <a:ext uri="{FF2B5EF4-FFF2-40B4-BE49-F238E27FC236}">
                <a16:creationId xmlns:a16="http://schemas.microsoft.com/office/drawing/2014/main" id="{9FFA5555-B3A9-F4AC-DBAF-80A9A96D59D0}"/>
              </a:ext>
            </a:extLst>
          </p:cNvPr>
          <p:cNvSpPr/>
          <p:nvPr/>
        </p:nvSpPr>
        <p:spPr>
          <a:xfrm>
            <a:off x="7097495" y="2991410"/>
            <a:ext cx="1721224" cy="492777"/>
          </a:xfrm>
          <a:prstGeom prst="rect">
            <a:avLst/>
          </a:prstGeom>
          <a:solidFill>
            <a:srgbClr val="003DAB"/>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r>
              <a:rPr lang="en-US" sz="1100" b="1" dirty="0">
                <a:latin typeface="Aptos" panose="020B0004020202020204" pitchFamily="34" charset="0"/>
              </a:rPr>
              <a:t>Dr. Raja Munusamy</a:t>
            </a:r>
          </a:p>
        </p:txBody>
      </p:sp>
      <p:pic>
        <p:nvPicPr>
          <p:cNvPr id="14" name="Picture 13">
            <a:extLst>
              <a:ext uri="{FF2B5EF4-FFF2-40B4-BE49-F238E27FC236}">
                <a16:creationId xmlns:a16="http://schemas.microsoft.com/office/drawing/2014/main" id="{2F4C485B-75FD-E901-5252-59796B9386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109881" y="1282572"/>
            <a:ext cx="1696452" cy="1721224"/>
          </a:xfrm>
          <a:prstGeom prst="rect">
            <a:avLst/>
          </a:prstGeom>
        </p:spPr>
      </p:pic>
    </p:spTree>
    <p:extLst>
      <p:ext uri="{BB962C8B-B14F-4D97-AF65-F5344CB8AC3E}">
        <p14:creationId xmlns:p14="http://schemas.microsoft.com/office/powerpoint/2010/main" val="1372817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0500FF27247E14C9DB6FAF67A028688" ma:contentTypeVersion="4" ma:contentTypeDescription="Create a new document." ma:contentTypeScope="" ma:versionID="41b4f009934c99dad051d1cd5ab77c83">
  <xsd:schema xmlns:xsd="http://www.w3.org/2001/XMLSchema" xmlns:xs="http://www.w3.org/2001/XMLSchema" xmlns:p="http://schemas.microsoft.com/office/2006/metadata/properties" xmlns:ns3="f2778558-f6d9-4367-bac3-3b62dafa3370" targetNamespace="http://schemas.microsoft.com/office/2006/metadata/properties" ma:root="true" ma:fieldsID="55415abe4983bbe9d9c5c058f081a5ff" ns3:_="">
    <xsd:import namespace="f2778558-f6d9-4367-bac3-3b62dafa337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778558-f6d9-4367-bac3-3b62dafa337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311A01-40CD-4CF2-94F2-D35DB21F69CF}">
  <ds:schemaRefs>
    <ds:schemaRef ds:uri="http://www.w3.org/XML/1998/namespace"/>
    <ds:schemaRef ds:uri="http://purl.org/dc/dcmitype/"/>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f2778558-f6d9-4367-bac3-3b62dafa3370"/>
    <ds:schemaRef ds:uri="http://purl.org/dc/terms/"/>
  </ds:schemaRefs>
</ds:datastoreItem>
</file>

<file path=customXml/itemProps2.xml><?xml version="1.0" encoding="utf-8"?>
<ds:datastoreItem xmlns:ds="http://schemas.openxmlformats.org/officeDocument/2006/customXml" ds:itemID="{2CBB1C91-AC28-4093-A0FF-E7D8A4B1FF13}">
  <ds:schemaRefs>
    <ds:schemaRef ds:uri="http://schemas.microsoft.com/sharepoint/v3/contenttype/forms"/>
  </ds:schemaRefs>
</ds:datastoreItem>
</file>

<file path=customXml/itemProps3.xml><?xml version="1.0" encoding="utf-8"?>
<ds:datastoreItem xmlns:ds="http://schemas.openxmlformats.org/officeDocument/2006/customXml" ds:itemID="{238CAEC5-52B5-43DA-9770-473AD4F368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778558-f6d9-4367-bac3-3b62dafa33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70</TotalTime>
  <Words>195</Words>
  <Application>Microsoft Office PowerPoint</Application>
  <PresentationFormat>Widescreen</PresentationFormat>
  <Paragraphs>16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Diatype</vt:lpstr>
      <vt:lpstr>Office Theme</vt:lpstr>
      <vt:lpstr>FOUNDING team - Experienced professionals with expertise in engineering, renewable energy, and project 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Raja  Munusamy</dc:creator>
  <cp:lastModifiedBy>PV CHAKRAPANI</cp:lastModifiedBy>
  <cp:revision>5</cp:revision>
  <dcterms:created xsi:type="dcterms:W3CDTF">2026-06-16T04:35:44Z</dcterms:created>
  <dcterms:modified xsi:type="dcterms:W3CDTF">2026-06-16T05:53:52Z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0x010100E0500FF27247E14C9DB6FAF67A028688</vt:lpwstr>
  </property>
</Properties>
</file>